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59" r:id="rId4"/>
    <p:sldId id="267" r:id="rId5"/>
    <p:sldId id="268" r:id="rId6"/>
    <p:sldId id="273" r:id="rId7"/>
    <p:sldId id="261" r:id="rId8"/>
    <p:sldId id="285" r:id="rId9"/>
    <p:sldId id="282" r:id="rId10"/>
    <p:sldId id="274" r:id="rId11"/>
    <p:sldId id="275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FDE"/>
    <a:srgbClr val="ED6530"/>
    <a:srgbClr val="23418E"/>
    <a:srgbClr val="9D3276"/>
    <a:srgbClr val="CA3624"/>
    <a:srgbClr val="9F337C"/>
    <a:srgbClr val="4D9CCE"/>
    <a:srgbClr val="D5E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79"/>
    <p:restoredTop sz="94747"/>
  </p:normalViewPr>
  <p:slideViewPr>
    <p:cSldViewPr snapToGrid="0" snapToObjects="1">
      <p:cViewPr>
        <p:scale>
          <a:sx n="60" d="100"/>
          <a:sy n="60" d="100"/>
        </p:scale>
        <p:origin x="88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AHPERD Conference 2018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6D52A-2EFC-154F-BD1C-84AFF581C4CC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Karen B. K. Chan | Fluid Exchange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DCAF1-1C7D-0741-B745-73E13D908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82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AHPERD Conference 2018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DF40F-6E56-0447-996C-87A81DD4B29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Karen B. K. Chan | Fluid Exchange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652D2-6190-FF4E-9853-85B28537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966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52D2-6190-FF4E-9853-85B28537C35E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Karen B. K. Chan | Fluid Exchange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AHPERD Conference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7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2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3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9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9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4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5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6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0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9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0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2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A69D5-7CE2-FA40-8560-8BD1C1D2C13A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F3E3-8EBB-F047-A0F5-FF5CA3A6E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41514" y="5580684"/>
            <a:ext cx="12475028" cy="8568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5456" y="514000"/>
            <a:ext cx="3535525" cy="162342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 smtClean="0">
                <a:solidFill>
                  <a:srgbClr val="9F337C"/>
                </a:solidFill>
                <a:latin typeface="Artisan12" charset="0"/>
                <a:ea typeface="Artisan12" charset="0"/>
                <a:cs typeface="Artisan12" charset="0"/>
              </a:rPr>
              <a:t>NYS AHPERD</a:t>
            </a:r>
            <a:br>
              <a:rPr lang="en-US" sz="3200" dirty="0" smtClean="0">
                <a:solidFill>
                  <a:srgbClr val="9F337C"/>
                </a:solidFill>
                <a:latin typeface="Artisan12" charset="0"/>
                <a:ea typeface="Artisan12" charset="0"/>
                <a:cs typeface="Artisan12" charset="0"/>
              </a:rPr>
            </a:br>
            <a:r>
              <a:rPr lang="en-US" sz="3200" dirty="0" smtClean="0">
                <a:solidFill>
                  <a:srgbClr val="9F337C"/>
                </a:solidFill>
                <a:latin typeface="Artisan12" charset="0"/>
                <a:ea typeface="Artisan12" charset="0"/>
                <a:cs typeface="Artisan12" charset="0"/>
              </a:rPr>
              <a:t>ANNUAL CONF @80</a:t>
            </a:r>
            <a:endParaRPr lang="en-US" sz="3200" dirty="0">
              <a:solidFill>
                <a:srgbClr val="9F337C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4717" y="514000"/>
            <a:ext cx="12339521" cy="19635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13800" dirty="0" smtClean="0">
                <a:latin typeface="Artisan12" charset="0"/>
                <a:ea typeface="Artisan12" charset="0"/>
                <a:cs typeface="Artisan12" charset="0"/>
              </a:rPr>
              <a:t>CONSENT CULTURE FOR REAL LIFE</a:t>
            </a:r>
            <a:endParaRPr lang="en-US" sz="13800" dirty="0">
              <a:latin typeface="Artisan12" charset="0"/>
              <a:ea typeface="Artisan12" charset="0"/>
              <a:cs typeface="Artisan1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2" y="5580684"/>
            <a:ext cx="3496903" cy="101523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939334" y="5721364"/>
            <a:ext cx="9144000" cy="16234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rgbClr val="9D3276"/>
                </a:solidFill>
                <a:latin typeface="Artisan12" charset="0"/>
                <a:ea typeface="Artisan12" charset="0"/>
                <a:cs typeface="Artisan12" charset="0"/>
              </a:rPr>
              <a:t>KAREN B. K. CHAN</a:t>
            </a:r>
            <a:endParaRPr lang="en-US" sz="3600" dirty="0">
              <a:solidFill>
                <a:srgbClr val="9D3276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6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REJECTION SKILLS 1</a:t>
            </a:r>
            <a:endParaRPr lang="en-US" dirty="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991078" cy="43513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Recognize it </a:t>
            </a: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Name it</a:t>
            </a: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Feel it</a:t>
            </a:r>
          </a:p>
          <a:p>
            <a:endParaRPr lang="en-US" dirty="0" smtClean="0">
              <a:latin typeface="Artisan12" charset="0"/>
              <a:ea typeface="Artisan12" charset="0"/>
              <a:cs typeface="Artisan12" charset="0"/>
            </a:endParaRP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Bear it - resilience </a:t>
            </a: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Expect it</a:t>
            </a: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Reframe failure - it means X, not Y</a:t>
            </a: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Care for it</a:t>
            </a: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Exit plan</a:t>
            </a:r>
          </a:p>
          <a:p>
            <a:endParaRPr lang="en-US" dirty="0" smtClean="0">
              <a:latin typeface="Artisan12" charset="0"/>
              <a:ea typeface="Artisan12" charset="0"/>
              <a:cs typeface="Artisan1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572" y="1364790"/>
            <a:ext cx="448627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0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5031" y="-73378"/>
            <a:ext cx="6115404" cy="61154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9047" y="605757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REJECTION SKILLS 2</a:t>
            </a:r>
            <a:endParaRPr lang="en-US" dirty="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306" y="2129191"/>
            <a:ext cx="6651562" cy="4351338"/>
          </a:xfrm>
        </p:spPr>
        <p:txBody>
          <a:bodyPr>
            <a:noAutofit/>
          </a:bodyPr>
          <a:lstStyle/>
          <a:p>
            <a:pPr marL="380990" indent="-380990">
              <a:buFont typeface="Arial" charset="0"/>
              <a:buChar char="•"/>
            </a:pPr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Recognize courage</a:t>
            </a:r>
          </a:p>
          <a:p>
            <a:pPr marL="380990" indent="-380990">
              <a:buFont typeface="Arial" charset="0"/>
              <a:buChar char="•"/>
            </a:pPr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Permission for fear, hurt, not feeling ready</a:t>
            </a:r>
          </a:p>
          <a:p>
            <a:pPr marL="380990" indent="-380990">
              <a:buFont typeface="Arial" charset="0"/>
              <a:buChar char="•"/>
            </a:pPr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Counter feel-good culture</a:t>
            </a:r>
          </a:p>
          <a:p>
            <a:pPr marL="380990" indent="-380990">
              <a:buFont typeface="Arial" charset="0"/>
              <a:buChar char="•"/>
            </a:pPr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Normalize the actual feeling of rejection</a:t>
            </a:r>
          </a:p>
          <a:p>
            <a:pPr marL="380990" indent="-380990">
              <a:buFont typeface="Arial" charset="0"/>
              <a:buChar char="•"/>
            </a:pPr>
            <a:r>
              <a:rPr lang="en-US" dirty="0">
                <a:latin typeface="Artisan12" charset="0"/>
                <a:ea typeface="Artisan12" charset="0"/>
                <a:cs typeface="Artisan12" charset="0"/>
              </a:rPr>
              <a:t>K</a:t>
            </a:r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eep going”</a:t>
            </a:r>
          </a:p>
          <a:p>
            <a:pPr marL="380990" indent="-380990">
              <a:buFont typeface="Arial" charset="0"/>
              <a:buChar char="•"/>
            </a:pPr>
            <a:endParaRPr lang="en-US" dirty="0" smtClean="0">
              <a:latin typeface="Artisan12" charset="0"/>
              <a:ea typeface="Artisan12" charset="0"/>
              <a:cs typeface="Artisan12" charset="0"/>
            </a:endParaRPr>
          </a:p>
          <a:p>
            <a:pPr marL="380990" indent="-380990">
              <a:buFont typeface="Arial" charset="0"/>
              <a:buChar char="•"/>
            </a:pPr>
            <a:endParaRPr lang="en-US" dirty="0">
              <a:latin typeface="Artisan12" charset="0"/>
              <a:ea typeface="Artisan12" charset="0"/>
              <a:cs typeface="Artisan1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46" y="6126723"/>
            <a:ext cx="1275588" cy="370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804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47" y="592542"/>
            <a:ext cx="8433248" cy="46829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183" y="5178122"/>
            <a:ext cx="4541062" cy="13183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885" y="1046136"/>
            <a:ext cx="66543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tisan12" charset="0"/>
                <a:ea typeface="Artisan12" charset="0"/>
                <a:cs typeface="Artisan12" charset="0"/>
              </a:rPr>
              <a:t>May our </a:t>
            </a:r>
            <a:r>
              <a:rPr lang="en-US" sz="4400" dirty="0">
                <a:latin typeface="Artisan12" charset="0"/>
                <a:ea typeface="Artisan12" charset="0"/>
                <a:cs typeface="Artisan12" charset="0"/>
              </a:rPr>
              <a:t>choices </a:t>
            </a:r>
            <a:endParaRPr lang="en-US" sz="4400" dirty="0" smtClean="0">
              <a:latin typeface="Artisan12" charset="0"/>
              <a:ea typeface="Artisan12" charset="0"/>
              <a:cs typeface="Artisan1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Artisan12" charset="0"/>
                <a:ea typeface="Artisan12" charset="0"/>
                <a:cs typeface="Artisan12" charset="0"/>
              </a:rPr>
              <a:t>reflect our </a:t>
            </a:r>
            <a:r>
              <a:rPr lang="en-US" sz="4400" dirty="0">
                <a:latin typeface="Artisan12" charset="0"/>
                <a:ea typeface="Artisan12" charset="0"/>
                <a:cs typeface="Artisan12" charset="0"/>
              </a:rPr>
              <a:t>hopes, </a:t>
            </a:r>
            <a:endParaRPr lang="en-US" sz="4400" dirty="0" smtClean="0">
              <a:latin typeface="Artisan12" charset="0"/>
              <a:ea typeface="Artisan12" charset="0"/>
              <a:cs typeface="Artisan1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Artisan12" charset="0"/>
                <a:ea typeface="Artisan12" charset="0"/>
                <a:cs typeface="Artisan12" charset="0"/>
              </a:rPr>
              <a:t>not our </a:t>
            </a:r>
            <a:r>
              <a:rPr lang="en-US" sz="4400" dirty="0">
                <a:latin typeface="Artisan12" charset="0"/>
                <a:ea typeface="Artisan12" charset="0"/>
                <a:cs typeface="Artisan12" charset="0"/>
              </a:rPr>
              <a:t>fears</a:t>
            </a:r>
            <a:r>
              <a:rPr lang="en-US" sz="4400" dirty="0" smtClean="0">
                <a:latin typeface="Artisan12" charset="0"/>
                <a:ea typeface="Artisan12" charset="0"/>
                <a:cs typeface="Artisan12" charset="0"/>
              </a:rPr>
              <a:t>.</a:t>
            </a:r>
            <a:endParaRPr lang="en-US" sz="4400" dirty="0">
              <a:latin typeface="Artisan12" charset="0"/>
              <a:ea typeface="Artisan12" charset="0"/>
              <a:cs typeface="Artisan12" charset="0"/>
            </a:endParaRPr>
          </a:p>
          <a:p>
            <a:pPr marL="0" indent="0">
              <a:buNone/>
            </a:pPr>
            <a:r>
              <a:rPr lang="en-US" sz="2000" dirty="0">
                <a:latin typeface="Artisan12" charset="0"/>
                <a:ea typeface="Artisan12" charset="0"/>
                <a:cs typeface="Artisan12" charset="0"/>
              </a:rPr>
              <a:t>~Nelson Mandela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78871" y="4997825"/>
            <a:ext cx="56075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Karen B. K. Chan</a:t>
            </a:r>
          </a:p>
        </p:txBody>
      </p:sp>
    </p:spTree>
    <p:extLst>
      <p:ext uri="{BB962C8B-B14F-4D97-AF65-F5344CB8AC3E}">
        <p14:creationId xmlns:p14="http://schemas.microsoft.com/office/powerpoint/2010/main" val="131039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28" y="1100961"/>
            <a:ext cx="4372476" cy="4372476"/>
          </a:xfrm>
        </p:spPr>
      </p:pic>
      <p:sp>
        <p:nvSpPr>
          <p:cNvPr id="4" name="Rectangle 3"/>
          <p:cNvSpPr/>
          <p:nvPr/>
        </p:nvSpPr>
        <p:spPr>
          <a:xfrm>
            <a:off x="650970" y="585404"/>
            <a:ext cx="109968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tisan12" charset="0"/>
                <a:ea typeface="Artisan12" charset="0"/>
                <a:cs typeface="Artisan12" charset="0"/>
              </a:rPr>
              <a:t>A consent culture is one in which the prevailing narrative of sex is centered around mutual consent. It is a culture with an abhorrence of forcing anyone into anything, a respect for the absolute necessity of bodily autonomy, a culture that believes that a person is always the best judge of their own wants and needs</a:t>
            </a:r>
            <a:r>
              <a:rPr lang="en-US" sz="2400" dirty="0" smtClean="0">
                <a:latin typeface="Artisan12" charset="0"/>
                <a:ea typeface="Artisan12" charset="0"/>
                <a:cs typeface="Artisan12" charset="0"/>
              </a:rPr>
              <a:t>.</a:t>
            </a:r>
          </a:p>
          <a:p>
            <a:endParaRPr lang="en-US" sz="2400" dirty="0">
              <a:latin typeface="Artisan12" charset="0"/>
              <a:ea typeface="Artisan12" charset="0"/>
              <a:cs typeface="Artisan12" charset="0"/>
            </a:endParaRPr>
          </a:p>
          <a:p>
            <a:r>
              <a:rPr lang="en-US" sz="2400" dirty="0">
                <a:latin typeface="Artisan12" charset="0"/>
                <a:ea typeface="Artisan12" charset="0"/>
                <a:cs typeface="Artisan12" charset="0"/>
              </a:rPr>
              <a:t/>
            </a:r>
            <a:br>
              <a:rPr lang="en-US" sz="2400" dirty="0">
                <a:latin typeface="Artisan12" charset="0"/>
                <a:ea typeface="Artisan12" charset="0"/>
                <a:cs typeface="Artisan12" charset="0"/>
              </a:rPr>
            </a:br>
            <a:r>
              <a:rPr lang="en-US" sz="2400" dirty="0">
                <a:latin typeface="Artisan12" charset="0"/>
                <a:ea typeface="Artisan12" charset="0"/>
                <a:cs typeface="Artisan12" charset="0"/>
              </a:rPr>
              <a:t/>
            </a:r>
            <a:br>
              <a:rPr lang="en-US" sz="2400" dirty="0">
                <a:latin typeface="Artisan12" charset="0"/>
                <a:ea typeface="Artisan12" charset="0"/>
                <a:cs typeface="Artisan12" charset="0"/>
              </a:rPr>
            </a:br>
            <a:r>
              <a:rPr lang="en-US" sz="2400" dirty="0">
                <a:latin typeface="Artisan12" charset="0"/>
                <a:ea typeface="Artisan12" charset="0"/>
                <a:cs typeface="Artisan12" charset="0"/>
              </a:rPr>
              <a:t>A consent culture is also one in which mutual consent is part of social life as well. Don't want to talk to someone? You don't have to. Don't want a hug? That's okay, no hug then. Don't want to try the fish? That's fine. Don't want to be tickled or noogied? Then it's not funny to chase you down and do it anyway.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033" y="2963957"/>
            <a:ext cx="6670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4D9CCE"/>
                </a:solidFill>
                <a:latin typeface="Artisan12" charset="0"/>
                <a:ea typeface="Artisan12" charset="0"/>
                <a:cs typeface="Artisan12" charset="0"/>
              </a:rPr>
              <a:t>CONSENT CULTURE</a:t>
            </a:r>
            <a:endParaRPr lang="en-US" sz="5400" dirty="0">
              <a:solidFill>
                <a:srgbClr val="4D9CCE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014" y="6088593"/>
            <a:ext cx="1275588" cy="370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700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56025" y="601583"/>
            <a:ext cx="3561348" cy="3561348"/>
          </a:xfrm>
          <a:prstGeom prst="ellipse">
            <a:avLst/>
          </a:prstGeom>
          <a:solidFill>
            <a:srgbClr val="EB9396">
              <a:alpha val="49804"/>
            </a:srgb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56025" y="2173709"/>
            <a:ext cx="3561348" cy="3561348"/>
          </a:xfrm>
          <a:prstGeom prst="ellipse">
            <a:avLst/>
          </a:prstGeom>
          <a:solidFill>
            <a:schemeClr val="accent6">
              <a:lumMod val="60000"/>
              <a:lumOff val="40000"/>
              <a:alpha val="49804"/>
            </a:scheme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75751" y="2173709"/>
            <a:ext cx="3561348" cy="3561348"/>
          </a:xfrm>
          <a:prstGeom prst="ellipse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75751" y="601583"/>
            <a:ext cx="3561348" cy="3561348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61160" y="926819"/>
            <a:ext cx="2061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Giraffe" charset="0"/>
                <a:ea typeface="Giraffe" charset="0"/>
                <a:cs typeface="Giraffe" charset="0"/>
              </a:rPr>
              <a:t>DESIRE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2720" y="4669021"/>
            <a:ext cx="1965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Giraffe" charset="0"/>
                <a:ea typeface="Giraffe" charset="0"/>
                <a:cs typeface="Giraffe" charset="0"/>
              </a:rPr>
              <a:t>AROUSAL</a:t>
            </a:r>
            <a:endParaRPr lang="en-US" sz="4000" b="1" dirty="0">
              <a:solidFill>
                <a:schemeClr val="accent4">
                  <a:lumMod val="50000"/>
                </a:schemeClr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7647" y="4669021"/>
            <a:ext cx="2061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Giraffe" charset="0"/>
                <a:ea typeface="Giraffe" charset="0"/>
                <a:cs typeface="Giraffe" charset="0"/>
              </a:rPr>
              <a:t>CONSENT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8942" y="926819"/>
            <a:ext cx="2767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Giraffe" charset="0"/>
                <a:ea typeface="Giraffe" charset="0"/>
                <a:cs typeface="Giraffe" charset="0"/>
              </a:rPr>
              <a:t>PLEASURE</a:t>
            </a:r>
            <a:endParaRPr lang="en-US" sz="4000" b="1" dirty="0">
              <a:solidFill>
                <a:srgbClr val="C00000"/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8942" y="1492684"/>
            <a:ext cx="4895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Feels good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3193" y="1492684"/>
            <a:ext cx="1784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I want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7647" y="5246119"/>
            <a:ext cx="1784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I decide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0794" y="5246118"/>
            <a:ext cx="3256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Giraffe" charset="0"/>
                <a:ea typeface="Giraffe" charset="0"/>
                <a:cs typeface="Giraffe" charset="0"/>
              </a:rPr>
              <a:t>Physical response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46" y="6126723"/>
            <a:ext cx="1275588" cy="370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13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51289" y="3466136"/>
            <a:ext cx="1900994" cy="1900994"/>
          </a:xfrm>
          <a:prstGeom prst="ellipse">
            <a:avLst/>
          </a:prstGeom>
          <a:solidFill>
            <a:schemeClr val="accent6">
              <a:lumMod val="60000"/>
              <a:lumOff val="40000"/>
              <a:alpha val="49804"/>
            </a:scheme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01429" y="1283693"/>
            <a:ext cx="1900994" cy="1900994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90449" y="1491596"/>
            <a:ext cx="1876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Giraffe" charset="0"/>
                <a:ea typeface="Giraffe" charset="0"/>
                <a:cs typeface="Giraffe" charset="0"/>
              </a:rPr>
              <a:t>DESIRE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1407" y="4175258"/>
            <a:ext cx="2871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Giraffe" charset="0"/>
                <a:ea typeface="Giraffe" charset="0"/>
                <a:cs typeface="Giraffe" charset="0"/>
              </a:rPr>
              <a:t>CONSENT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035" y="2059189"/>
            <a:ext cx="2442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I want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8517" y="4692154"/>
            <a:ext cx="2377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I decide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02" y="820224"/>
            <a:ext cx="2935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tisan12" charset="0"/>
                <a:ea typeface="Artisan12" charset="0"/>
                <a:cs typeface="Artisan12" charset="0"/>
              </a:rPr>
              <a:t>THERE IS</a:t>
            </a:r>
            <a:endParaRPr lang="en-US" sz="3200" dirty="0">
              <a:solidFill>
                <a:srgbClr val="FF0000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545" y="3683683"/>
            <a:ext cx="2935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tisan12" charset="0"/>
                <a:ea typeface="Artisan12" charset="0"/>
                <a:cs typeface="Artisan12" charset="0"/>
              </a:rPr>
              <a:t>BUT NO</a:t>
            </a:r>
            <a:endParaRPr lang="en-US" sz="3200" dirty="0">
              <a:solidFill>
                <a:srgbClr val="FF0000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619207" y="1112611"/>
            <a:ext cx="0" cy="45469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 flipH="1">
            <a:off x="4136115" y="1243917"/>
            <a:ext cx="1636354" cy="1636354"/>
          </a:xfrm>
          <a:prstGeom prst="ellipse">
            <a:avLst/>
          </a:prstGeom>
          <a:solidFill>
            <a:srgbClr val="EB9396">
              <a:alpha val="49804"/>
            </a:srgb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H="1">
            <a:off x="5424800" y="1750908"/>
            <a:ext cx="1636354" cy="1636354"/>
          </a:xfrm>
          <a:prstGeom prst="ellipse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37200" y="1983775"/>
            <a:ext cx="1965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Giraffe" charset="0"/>
                <a:ea typeface="Giraffe" charset="0"/>
                <a:cs typeface="Giraffe" charset="0"/>
              </a:rPr>
              <a:t>AROUSAL</a:t>
            </a:r>
            <a:endParaRPr lang="en-US" sz="4000" b="1" dirty="0">
              <a:solidFill>
                <a:schemeClr val="accent4">
                  <a:lumMod val="50000"/>
                </a:schemeClr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6850" y="1577897"/>
            <a:ext cx="2767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Giraffe" charset="0"/>
                <a:ea typeface="Giraffe" charset="0"/>
                <a:cs typeface="Giraffe" charset="0"/>
              </a:rPr>
              <a:t>PLEASURE</a:t>
            </a:r>
            <a:endParaRPr lang="en-US" sz="4000" b="1" dirty="0">
              <a:solidFill>
                <a:srgbClr val="C00000"/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28601" y="2167582"/>
            <a:ext cx="4895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Feels good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94687" y="2756587"/>
            <a:ext cx="19833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Physical </a:t>
            </a:r>
            <a:b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</a:br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response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71041" y="592739"/>
            <a:ext cx="2935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tisan12" charset="0"/>
                <a:ea typeface="Artisan12" charset="0"/>
                <a:cs typeface="Artisan12" charset="0"/>
              </a:rPr>
              <a:t>THERE IS</a:t>
            </a:r>
            <a:endParaRPr lang="en-US" sz="3200" dirty="0">
              <a:solidFill>
                <a:srgbClr val="FF0000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553832" y="3748727"/>
            <a:ext cx="1900994" cy="1900994"/>
          </a:xfrm>
          <a:prstGeom prst="ellipse">
            <a:avLst/>
          </a:prstGeom>
          <a:solidFill>
            <a:schemeClr val="accent6">
              <a:lumMod val="60000"/>
              <a:lumOff val="40000"/>
              <a:alpha val="49804"/>
            </a:scheme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448475" y="4803373"/>
            <a:ext cx="2871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Giraffe" charset="0"/>
                <a:ea typeface="Giraffe" charset="0"/>
                <a:cs typeface="Giraffe" charset="0"/>
              </a:rPr>
              <a:t>CONSENT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12138" y="5365092"/>
            <a:ext cx="2377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I decide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40083" y="4124245"/>
            <a:ext cx="2935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Artisan12" charset="0"/>
                <a:ea typeface="Artisan12" charset="0"/>
                <a:cs typeface="Artisan12" charset="0"/>
              </a:rPr>
              <a:t>BUT NO</a:t>
            </a:r>
            <a:endParaRPr lang="en-US" sz="3200" dirty="0">
              <a:solidFill>
                <a:srgbClr val="FF0000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660644" y="1158092"/>
            <a:ext cx="0" cy="45469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404900" y="1243917"/>
            <a:ext cx="1900994" cy="1900994"/>
          </a:xfrm>
          <a:prstGeom prst="ellipse">
            <a:avLst/>
          </a:prstGeom>
          <a:solidFill>
            <a:schemeClr val="accent6">
              <a:lumMod val="60000"/>
              <a:lumOff val="40000"/>
              <a:alpha val="49804"/>
            </a:scheme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25782" y="1771538"/>
            <a:ext cx="2871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Giraffe" charset="0"/>
                <a:ea typeface="Giraffe" charset="0"/>
                <a:cs typeface="Giraffe" charset="0"/>
              </a:rPr>
              <a:t>CONSENT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05895" y="2351576"/>
            <a:ext cx="2377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I decide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19427" y="695820"/>
            <a:ext cx="2935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tisan12" charset="0"/>
                <a:ea typeface="Artisan12" charset="0"/>
                <a:cs typeface="Artisan12" charset="0"/>
              </a:rPr>
              <a:t>THERE IS</a:t>
            </a:r>
            <a:endParaRPr lang="en-US" sz="3200" dirty="0">
              <a:solidFill>
                <a:srgbClr val="FF0000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35" name="Oval 34"/>
          <p:cNvSpPr/>
          <p:nvPr/>
        </p:nvSpPr>
        <p:spPr>
          <a:xfrm flipH="1">
            <a:off x="10078953" y="1252276"/>
            <a:ext cx="1636354" cy="1636354"/>
          </a:xfrm>
          <a:prstGeom prst="ellipse">
            <a:avLst/>
          </a:prstGeom>
          <a:solidFill>
            <a:srgbClr val="EB9396">
              <a:alpha val="49804"/>
            </a:srgb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9619688" y="1586256"/>
            <a:ext cx="2767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Giraffe" charset="0"/>
                <a:ea typeface="Giraffe" charset="0"/>
                <a:cs typeface="Giraffe" charset="0"/>
              </a:rPr>
              <a:t>PLEASURE</a:t>
            </a:r>
            <a:endParaRPr lang="en-US" sz="4000" b="1" dirty="0">
              <a:solidFill>
                <a:srgbClr val="C00000"/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571439" y="2175941"/>
            <a:ext cx="4895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Feels good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8" name="Oval 37"/>
          <p:cNvSpPr/>
          <p:nvPr/>
        </p:nvSpPr>
        <p:spPr>
          <a:xfrm flipH="1">
            <a:off x="9785139" y="3983092"/>
            <a:ext cx="1636354" cy="1636354"/>
          </a:xfrm>
          <a:prstGeom prst="ellipse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 w="57150">
            <a:solidFill>
              <a:srgbClr val="408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683570" y="4313805"/>
            <a:ext cx="19833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Physical </a:t>
            </a:r>
            <a:b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</a:br>
            <a:r>
              <a:rPr lang="en-US" sz="3200" b="1" dirty="0" smtClean="0">
                <a:latin typeface="Giraffe" charset="0"/>
                <a:ea typeface="Giraffe" charset="0"/>
                <a:cs typeface="Giraffe" charset="0"/>
              </a:rPr>
              <a:t>response</a:t>
            </a:r>
            <a:endParaRPr lang="en-US" sz="3200" b="1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29182" y="4149153"/>
            <a:ext cx="2935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Artisan12" charset="0"/>
                <a:ea typeface="Artisan12" charset="0"/>
                <a:cs typeface="Artisan12" charset="0"/>
              </a:rPr>
              <a:t>BUT NO</a:t>
            </a:r>
            <a:endParaRPr lang="en-US" sz="3200" dirty="0">
              <a:solidFill>
                <a:srgbClr val="FF0000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513683" y="3726945"/>
            <a:ext cx="1965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Giraffe" charset="0"/>
                <a:ea typeface="Giraffe" charset="0"/>
                <a:cs typeface="Giraffe" charset="0"/>
              </a:rPr>
              <a:t>AROUSAL</a:t>
            </a:r>
            <a:endParaRPr lang="en-US" sz="4000" b="1" dirty="0">
              <a:solidFill>
                <a:schemeClr val="accent4">
                  <a:lumMod val="50000"/>
                </a:schemeClr>
              </a:solidFill>
              <a:latin typeface="Giraffe" charset="0"/>
              <a:ea typeface="Giraffe" charset="0"/>
              <a:cs typeface="Giraffe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46" y="6126723"/>
            <a:ext cx="1275588" cy="370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30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CONSENT</a:t>
            </a:r>
            <a:endParaRPr lang="en-US" dirty="0">
              <a:latin typeface="Artisan12" charset="0"/>
              <a:ea typeface="Artisan12" charset="0"/>
              <a:cs typeface="Artisan1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014" y="6088593"/>
            <a:ext cx="1275588" cy="370332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093981" y="2032741"/>
            <a:ext cx="3754866" cy="1993366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 smtClean="0">
                <a:latin typeface="Artisan12" charset="0"/>
                <a:ea typeface="Artisan12" charset="0"/>
                <a:cs typeface="Artisan12" charset="0"/>
              </a:rPr>
              <a:t/>
            </a:r>
            <a:br>
              <a:rPr lang="en-US" sz="3200" b="1" dirty="0" smtClean="0">
                <a:latin typeface="Artisan12" charset="0"/>
                <a:ea typeface="Artisan12" charset="0"/>
                <a:cs typeface="Artisan12" charset="0"/>
              </a:rPr>
            </a:br>
            <a:r>
              <a:rPr lang="en-US" sz="3200" dirty="0" smtClean="0">
                <a:latin typeface="Artisan12" charset="0"/>
                <a:ea typeface="Artisan12" charset="0"/>
                <a:cs typeface="Artisan12" charset="0"/>
              </a:rPr>
              <a:t>Why is it hard to </a:t>
            </a:r>
            <a:r>
              <a:rPr lang="en-US" sz="3200" b="1" u="sng" dirty="0" smtClean="0">
                <a:latin typeface="Artisan12" charset="0"/>
                <a:ea typeface="Artisan12" charset="0"/>
                <a:cs typeface="Artisan12" charset="0"/>
              </a:rPr>
              <a:t>say yes</a:t>
            </a:r>
            <a:r>
              <a:rPr lang="en-US" sz="3200" dirty="0" smtClean="0">
                <a:latin typeface="Artisan12" charset="0"/>
                <a:ea typeface="Artisan12" charset="0"/>
                <a:cs typeface="Artisan12" charset="0"/>
              </a:rPr>
              <a:t>?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dirty="0" smtClean="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5633" y="1919595"/>
            <a:ext cx="2734935" cy="2564805"/>
          </a:xfrm>
          <a:prstGeom prst="rect">
            <a:avLst/>
          </a:prstGeom>
          <a:ln w="28575">
            <a:solidFill>
              <a:srgbClr val="EC00F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dirty="0" smtClean="0">
              <a:latin typeface="Artisan12" charset="0"/>
              <a:ea typeface="Artisan12" charset="0"/>
              <a:cs typeface="Artisan12" charset="0"/>
            </a:endParaRPr>
          </a:p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en-US" sz="3200" dirty="0" smtClean="0">
                <a:latin typeface="Artisan12" charset="0"/>
                <a:ea typeface="Artisan12" charset="0"/>
                <a:cs typeface="Artisan12" charset="0"/>
              </a:rPr>
              <a:t>Why is it hard to </a:t>
            </a:r>
            <a:r>
              <a:rPr lang="en-US" sz="3200" b="1" dirty="0" smtClean="0">
                <a:latin typeface="Artisan12" charset="0"/>
                <a:ea typeface="Artisan12" charset="0"/>
                <a:cs typeface="Artisan12" charset="0"/>
              </a:rPr>
              <a:t>“</a:t>
            </a:r>
            <a:r>
              <a:rPr lang="en-US" sz="3200" b="1" u="sng" dirty="0" smtClean="0">
                <a:latin typeface="Artisan12" charset="0"/>
                <a:ea typeface="Artisan12" charset="0"/>
                <a:cs typeface="Artisan12" charset="0"/>
              </a:rPr>
              <a:t>say no</a:t>
            </a:r>
            <a:r>
              <a:rPr lang="en-US" sz="3200" b="1" dirty="0" smtClean="0">
                <a:latin typeface="Artisan12" charset="0"/>
                <a:ea typeface="Artisan12" charset="0"/>
                <a:cs typeface="Artisan12" charset="0"/>
              </a:rPr>
              <a:t>?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dirty="0" smtClean="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2849" y="3544051"/>
            <a:ext cx="3344363" cy="256480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dirty="0" smtClean="0">
              <a:latin typeface="Artisan12" charset="0"/>
              <a:ea typeface="Artisan12" charset="0"/>
              <a:cs typeface="Artisan12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 smtClean="0">
                <a:latin typeface="Artisan12" charset="0"/>
                <a:ea typeface="Artisan12" charset="0"/>
                <a:cs typeface="Artisan12" charset="0"/>
              </a:rPr>
              <a:t>Why is it hard to </a:t>
            </a:r>
            <a:r>
              <a:rPr lang="en-US" sz="3200" b="1" u="sng" dirty="0" smtClean="0">
                <a:latin typeface="Artisan12" charset="0"/>
                <a:ea typeface="Artisan12" charset="0"/>
                <a:cs typeface="Artisan12" charset="0"/>
              </a:rPr>
              <a:t>ask</a:t>
            </a:r>
            <a:r>
              <a:rPr lang="en-US" sz="3200" dirty="0" smtClean="0">
                <a:latin typeface="Artisan12" charset="0"/>
                <a:ea typeface="Artisan12" charset="0"/>
                <a:cs typeface="Artisan12" charset="0"/>
              </a:rPr>
              <a:t> for consent?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dirty="0" smtClean="0">
              <a:latin typeface="Artisan12" charset="0"/>
              <a:ea typeface="Artisan12" charset="0"/>
              <a:cs typeface="Artisan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REJECTION</a:t>
            </a:r>
            <a:endParaRPr lang="en-US" dirty="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83316" cy="4351338"/>
          </a:xfrm>
        </p:spPr>
        <p:txBody>
          <a:bodyPr>
            <a:noAutofit/>
          </a:bodyPr>
          <a:lstStyle/>
          <a:p>
            <a:r>
              <a:rPr lang="en-US" dirty="0">
                <a:latin typeface="Artisan12" charset="0"/>
                <a:ea typeface="Artisan12" charset="0"/>
                <a:cs typeface="Artisan12" charset="0"/>
              </a:rPr>
              <a:t>Seeking consent = possible rejection</a:t>
            </a: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Like physical pain</a:t>
            </a: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What </a:t>
            </a:r>
            <a:r>
              <a:rPr lang="en-US" dirty="0">
                <a:latin typeface="Artisan12" charset="0"/>
                <a:ea typeface="Artisan12" charset="0"/>
                <a:cs typeface="Artisan12" charset="0"/>
              </a:rPr>
              <a:t>does </a:t>
            </a:r>
            <a:r>
              <a:rPr lang="en-US" dirty="0" smtClean="0">
                <a:solidFill>
                  <a:srgbClr val="CA3624"/>
                </a:solidFill>
                <a:latin typeface="Artisan12" charset="0"/>
                <a:ea typeface="Artisan12" charset="0"/>
                <a:cs typeface="Artisan12" charset="0"/>
              </a:rPr>
              <a:t>can’t </a:t>
            </a:r>
            <a:r>
              <a:rPr lang="en-US" dirty="0">
                <a:solidFill>
                  <a:srgbClr val="CA3624"/>
                </a:solidFill>
                <a:latin typeface="Artisan12" charset="0"/>
                <a:ea typeface="Artisan12" charset="0"/>
                <a:cs typeface="Artisan12" charset="0"/>
              </a:rPr>
              <a:t>take </a:t>
            </a:r>
            <a:r>
              <a:rPr lang="en-US" dirty="0" smtClean="0">
                <a:solidFill>
                  <a:srgbClr val="CA3624"/>
                </a:solidFill>
                <a:latin typeface="Artisan12" charset="0"/>
                <a:ea typeface="Artisan12" charset="0"/>
                <a:cs typeface="Artisan12" charset="0"/>
              </a:rPr>
              <a:t>rejection</a:t>
            </a:r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 </a:t>
            </a:r>
            <a:r>
              <a:rPr lang="en-US" dirty="0">
                <a:latin typeface="Artisan12" charset="0"/>
                <a:ea typeface="Artisan12" charset="0"/>
                <a:cs typeface="Artisan12" charset="0"/>
              </a:rPr>
              <a:t>mean?</a:t>
            </a: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Sexual </a:t>
            </a:r>
            <a:r>
              <a:rPr lang="en-US" dirty="0">
                <a:latin typeface="Artisan12" charset="0"/>
                <a:ea typeface="Artisan12" charset="0"/>
                <a:cs typeface="Artisan12" charset="0"/>
              </a:rPr>
              <a:t>realms represent self </a:t>
            </a:r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worth</a:t>
            </a:r>
          </a:p>
          <a:p>
            <a:endParaRPr lang="en-US" dirty="0" smtClean="0">
              <a:latin typeface="Artisan12" charset="0"/>
              <a:ea typeface="Artisan12" charset="0"/>
              <a:cs typeface="Artisan12" charset="0"/>
            </a:endParaRPr>
          </a:p>
          <a:p>
            <a:r>
              <a:rPr lang="en-US" dirty="0" smtClean="0">
                <a:latin typeface="Artisan12" charset="0"/>
                <a:ea typeface="Artisan12" charset="0"/>
                <a:cs typeface="Artisan12" charset="0"/>
              </a:rPr>
              <a:t>How </a:t>
            </a:r>
            <a:r>
              <a:rPr lang="en-US" dirty="0">
                <a:latin typeface="Artisan12" charset="0"/>
                <a:ea typeface="Artisan12" charset="0"/>
                <a:cs typeface="Artisan12" charset="0"/>
              </a:rPr>
              <a:t>do we have a healthy relationship to the pain of rejection?</a:t>
            </a:r>
          </a:p>
          <a:p>
            <a:r>
              <a:rPr lang="en-US" dirty="0">
                <a:latin typeface="Artisan12" charset="0"/>
                <a:ea typeface="Artisan12" charset="0"/>
                <a:cs typeface="Artisan12" charset="0"/>
              </a:rPr>
              <a:t>What is masculinity’s relationship to pain?</a:t>
            </a:r>
          </a:p>
          <a:p>
            <a:pPr>
              <a:buNone/>
            </a:pPr>
            <a:endParaRPr lang="en-US" dirty="0">
              <a:latin typeface="Artisan12" charset="0"/>
              <a:ea typeface="Artisan12" charset="0"/>
              <a:cs typeface="Artisan12" charset="0"/>
            </a:endParaRPr>
          </a:p>
          <a:p>
            <a:pPr marL="380990" indent="-380990">
              <a:buFont typeface="Arial" charset="0"/>
              <a:buChar char="•"/>
            </a:pPr>
            <a:endParaRPr lang="en-US" dirty="0">
              <a:latin typeface="Artisan12" charset="0"/>
              <a:ea typeface="Artisan12" charset="0"/>
              <a:cs typeface="Artisan12" charset="0"/>
            </a:endParaRPr>
          </a:p>
          <a:p>
            <a:endParaRPr lang="en-US" dirty="0">
              <a:latin typeface="Artisan12" charset="0"/>
              <a:ea typeface="Artisan12" charset="0"/>
              <a:cs typeface="Artisan1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646" y="2220003"/>
            <a:ext cx="2696308" cy="26963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46" y="6126723"/>
            <a:ext cx="1275588" cy="370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795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46" y="6126723"/>
            <a:ext cx="1275588" cy="370332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 rot="21134178">
            <a:off x="4070497" y="2145717"/>
            <a:ext cx="381886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latin typeface="Skrawl" charset="0"/>
                <a:ea typeface="Skrawl" charset="0"/>
                <a:cs typeface="Skrawl" charset="0"/>
              </a:rPr>
              <a:t>To hell with them. Nothing hurts if you don’t let it.</a:t>
            </a:r>
            <a:endParaRPr lang="en-US" sz="4400" dirty="0">
              <a:latin typeface="Skrawl" charset="0"/>
              <a:ea typeface="Skrawl" charset="0"/>
              <a:cs typeface="Skraw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5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41256" y="1375559"/>
            <a:ext cx="4278332" cy="4278332"/>
          </a:xfrm>
          <a:prstGeom prst="ellipse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55B151"/>
              </a:gs>
            </a:gsLst>
            <a:lin ang="5400000" scaled="0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12" name="Cross 11"/>
          <p:cNvSpPr/>
          <p:nvPr/>
        </p:nvSpPr>
        <p:spPr>
          <a:xfrm rot="2706516">
            <a:off x="3928238" y="1120373"/>
            <a:ext cx="4733572" cy="4763340"/>
          </a:xfrm>
          <a:prstGeom prst="plus">
            <a:avLst>
              <a:gd name="adj" fmla="val 47003"/>
            </a:avLst>
          </a:prstGeom>
          <a:gradFill flip="none" rotWithShape="1">
            <a:gsLst>
              <a:gs pos="78000">
                <a:srgbClr val="7030A0">
                  <a:alpha val="18000"/>
                  <a:lumMod val="23000"/>
                </a:srgbClr>
              </a:gs>
              <a:gs pos="18000">
                <a:srgbClr val="55B151"/>
              </a:gs>
              <a:gs pos="52000">
                <a:schemeClr val="bg1">
                  <a:alpha val="42000"/>
                </a:schemeClr>
              </a:gs>
              <a:gs pos="0">
                <a:srgbClr val="55B151"/>
              </a:gs>
              <a:gs pos="100000">
                <a:srgbClr val="7030A0"/>
              </a:gs>
            </a:gsLst>
            <a:lin ang="13200000" scaled="0"/>
            <a:tileRect/>
          </a:gradFill>
          <a:ln w="222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rgbClr val="4D9B33"/>
                </a:solidFill>
              </a:ln>
              <a:solidFill>
                <a:schemeClr val="tx1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5796" y="1094106"/>
            <a:ext cx="185836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tisan12" charset="0"/>
                <a:ea typeface="Artisan12" charset="0"/>
                <a:cs typeface="Artisan12" charset="0"/>
              </a:rPr>
              <a:t>ATTACK OTHERS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40430" y="1125742"/>
            <a:ext cx="185836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tisan12" charset="0"/>
                <a:ea typeface="Artisan12" charset="0"/>
                <a:cs typeface="Artisan12" charset="0"/>
              </a:rPr>
              <a:t>ATTACK SELF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78520" y="5291423"/>
            <a:ext cx="37012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Artisan12" charset="0"/>
                <a:ea typeface="Artisan12" charset="0"/>
                <a:cs typeface="Artisan12" charset="0"/>
              </a:rPr>
              <a:t>WITHDRAW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1769" y="5283528"/>
            <a:ext cx="25670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Artisan12" charset="0"/>
                <a:ea typeface="Artisan12" charset="0"/>
                <a:cs typeface="Artisan12" charset="0"/>
              </a:rPr>
              <a:t>AVOID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7139" y="2635553"/>
            <a:ext cx="15559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Artisan12" charset="0"/>
                <a:ea typeface="Artisan12" charset="0"/>
                <a:cs typeface="Artisan12" charset="0"/>
              </a:rPr>
              <a:t>FIGHT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6461" y="3801510"/>
            <a:ext cx="17908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latin typeface="Artisan12" charset="0"/>
                <a:ea typeface="Artisan12" charset="0"/>
                <a:cs typeface="Artisan12" charset="0"/>
              </a:rPr>
              <a:t>FLIGHT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33546" y="284347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002060"/>
                </a:solidFill>
                <a:latin typeface="Artisan12" charset="0"/>
                <a:ea typeface="Artisan12" charset="0"/>
                <a:cs typeface="Artisan12" charset="0"/>
              </a:rPr>
              <a:t>ZONES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 rot="20507043">
            <a:off x="5922836" y="4434899"/>
            <a:ext cx="22903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tisan12" charset="0"/>
                <a:ea typeface="Artisan12" charset="0"/>
                <a:cs typeface="Artisan12" charset="0"/>
              </a:rPr>
              <a:t>PANIC</a:t>
            </a:r>
          </a:p>
        </p:txBody>
      </p:sp>
      <p:sp>
        <p:nvSpPr>
          <p:cNvPr id="6" name="Oval 5"/>
          <p:cNvSpPr/>
          <p:nvPr/>
        </p:nvSpPr>
        <p:spPr>
          <a:xfrm>
            <a:off x="4776896" y="2064520"/>
            <a:ext cx="2958704" cy="29587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 rot="20507043">
            <a:off x="5632514" y="3829908"/>
            <a:ext cx="22903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060"/>
                </a:solidFill>
                <a:latin typeface="Artisan12" charset="0"/>
                <a:ea typeface="Artisan12" charset="0"/>
                <a:cs typeface="Artisan12" charset="0"/>
              </a:rPr>
              <a:t>STRETCH</a:t>
            </a:r>
          </a:p>
        </p:txBody>
      </p:sp>
      <p:sp>
        <p:nvSpPr>
          <p:cNvPr id="7" name="Oval 6"/>
          <p:cNvSpPr/>
          <p:nvPr/>
        </p:nvSpPr>
        <p:spPr>
          <a:xfrm>
            <a:off x="5356137" y="2614614"/>
            <a:ext cx="1800225" cy="18002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4">
                  <a:lumMod val="20000"/>
                  <a:lumOff val="80000"/>
                </a:schemeClr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20507043">
            <a:off x="5516277" y="3063931"/>
            <a:ext cx="22903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060"/>
                </a:solidFill>
                <a:latin typeface="Artisan12" charset="0"/>
                <a:ea typeface="Artisan12" charset="0"/>
                <a:cs typeface="Artisan12" charset="0"/>
              </a:rPr>
              <a:t>COMFORT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46" y="6126723"/>
            <a:ext cx="1275588" cy="370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09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/>
      <p:bldP spid="15" grpId="0"/>
      <p:bldP spid="16" grpId="0"/>
      <p:bldP spid="17" grpId="0"/>
      <p:bldP spid="18" grpId="0"/>
      <p:bldP spid="20" grpId="0"/>
      <p:bldP spid="23" grpId="0"/>
      <p:bldP spid="6" grpId="0" animBg="1"/>
      <p:bldP spid="22" grpId="0"/>
      <p:bldP spid="7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41256" y="1375559"/>
            <a:ext cx="4278332" cy="4278332"/>
          </a:xfrm>
          <a:prstGeom prst="ellipse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55B151"/>
              </a:gs>
            </a:gsLst>
            <a:lin ang="5400000" scaled="0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12" name="Cross 11"/>
          <p:cNvSpPr/>
          <p:nvPr/>
        </p:nvSpPr>
        <p:spPr>
          <a:xfrm rot="2706516">
            <a:off x="3928238" y="1120373"/>
            <a:ext cx="4733572" cy="4763340"/>
          </a:xfrm>
          <a:prstGeom prst="plus">
            <a:avLst>
              <a:gd name="adj" fmla="val 47003"/>
            </a:avLst>
          </a:prstGeom>
          <a:gradFill flip="none" rotWithShape="1">
            <a:gsLst>
              <a:gs pos="78000">
                <a:srgbClr val="7030A0">
                  <a:alpha val="18000"/>
                  <a:lumMod val="23000"/>
                </a:srgbClr>
              </a:gs>
              <a:gs pos="18000">
                <a:srgbClr val="55B151"/>
              </a:gs>
              <a:gs pos="52000">
                <a:schemeClr val="bg1">
                  <a:alpha val="42000"/>
                </a:schemeClr>
              </a:gs>
              <a:gs pos="0">
                <a:srgbClr val="55B151"/>
              </a:gs>
              <a:gs pos="100000">
                <a:srgbClr val="7030A0"/>
              </a:gs>
            </a:gsLst>
            <a:lin ang="13200000" scaled="0"/>
            <a:tileRect/>
          </a:gradFill>
          <a:ln w="222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rgbClr val="4D9B33"/>
                </a:solidFill>
              </a:ln>
              <a:solidFill>
                <a:schemeClr val="tx1"/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5796" y="1094106"/>
            <a:ext cx="185836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tisan12" charset="0"/>
                <a:ea typeface="Artisan12" charset="0"/>
                <a:cs typeface="Artisan12" charset="0"/>
              </a:rPr>
              <a:t>ATTACK OTHERS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40430" y="1125742"/>
            <a:ext cx="185836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tisan12" charset="0"/>
                <a:ea typeface="Artisan12" charset="0"/>
                <a:cs typeface="Artisan12" charset="0"/>
              </a:rPr>
              <a:t>ATTACK SELF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78520" y="5291423"/>
            <a:ext cx="37012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Artisan12" charset="0"/>
                <a:ea typeface="Artisan12" charset="0"/>
                <a:cs typeface="Artisan12" charset="0"/>
              </a:rPr>
              <a:t>WITHDRAW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1769" y="5283528"/>
            <a:ext cx="25670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Artisan12" charset="0"/>
                <a:ea typeface="Artisan12" charset="0"/>
                <a:cs typeface="Artisan12" charset="0"/>
              </a:rPr>
              <a:t>AVOID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7139" y="2635553"/>
            <a:ext cx="15559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Artisan12" charset="0"/>
                <a:ea typeface="Artisan12" charset="0"/>
                <a:cs typeface="Artisan12" charset="0"/>
              </a:rPr>
              <a:t>FIGHT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6461" y="3801510"/>
            <a:ext cx="17908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latin typeface="Artisan12" charset="0"/>
                <a:ea typeface="Artisan12" charset="0"/>
                <a:cs typeface="Artisan12" charset="0"/>
              </a:rPr>
              <a:t>FLIGHT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33546" y="284347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002060"/>
                </a:solidFill>
                <a:latin typeface="Artisan12" charset="0"/>
                <a:ea typeface="Artisan12" charset="0"/>
                <a:cs typeface="Artisan12" charset="0"/>
              </a:rPr>
              <a:t>ZONES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 rot="20507043">
            <a:off x="5922836" y="4434899"/>
            <a:ext cx="22903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Artisan12" charset="0"/>
                <a:ea typeface="Artisan12" charset="0"/>
                <a:cs typeface="Artisan12" charset="0"/>
              </a:rPr>
              <a:t>PANIC</a:t>
            </a:r>
          </a:p>
        </p:txBody>
      </p:sp>
      <p:sp>
        <p:nvSpPr>
          <p:cNvPr id="6" name="Oval 5"/>
          <p:cNvSpPr/>
          <p:nvPr/>
        </p:nvSpPr>
        <p:spPr>
          <a:xfrm>
            <a:off x="4776896" y="2064520"/>
            <a:ext cx="2958704" cy="29587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 rot="20507043">
            <a:off x="5632514" y="3829908"/>
            <a:ext cx="22903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060"/>
                </a:solidFill>
                <a:latin typeface="Artisan12" charset="0"/>
                <a:ea typeface="Artisan12" charset="0"/>
                <a:cs typeface="Artisan12" charset="0"/>
              </a:rPr>
              <a:t>STRETCH</a:t>
            </a:r>
          </a:p>
        </p:txBody>
      </p:sp>
      <p:sp>
        <p:nvSpPr>
          <p:cNvPr id="7" name="Oval 6"/>
          <p:cNvSpPr/>
          <p:nvPr/>
        </p:nvSpPr>
        <p:spPr>
          <a:xfrm>
            <a:off x="5356137" y="2614614"/>
            <a:ext cx="1800225" cy="18002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4">
                  <a:lumMod val="20000"/>
                  <a:lumOff val="80000"/>
                </a:schemeClr>
              </a:solidFill>
              <a:latin typeface="Artisan12" charset="0"/>
              <a:ea typeface="Artisan12" charset="0"/>
              <a:cs typeface="Artisan12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20507043">
            <a:off x="5516277" y="3063931"/>
            <a:ext cx="22903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060"/>
                </a:solidFill>
                <a:latin typeface="Artisan12" charset="0"/>
                <a:ea typeface="Artisan12" charset="0"/>
                <a:cs typeface="Artisan12" charset="0"/>
              </a:rPr>
              <a:t>COMFORT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46" y="6126723"/>
            <a:ext cx="1275588" cy="370332"/>
          </a:xfrm>
          <a:prstGeom prst="rect">
            <a:avLst/>
          </a:prstGeom>
          <a:noFill/>
        </p:spPr>
      </p:pic>
      <p:sp>
        <p:nvSpPr>
          <p:cNvPr id="2" name="Oval 1"/>
          <p:cNvSpPr/>
          <p:nvPr/>
        </p:nvSpPr>
        <p:spPr>
          <a:xfrm rot="20201747">
            <a:off x="2607100" y="4817666"/>
            <a:ext cx="2784493" cy="149257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20201747">
            <a:off x="7161777" y="714802"/>
            <a:ext cx="2784493" cy="149257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254</Words>
  <Application>Microsoft Macintosh PowerPoint</Application>
  <PresentationFormat>Widescreen</PresentationFormat>
  <Paragraphs>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Abadi MT Condensed Extra Bold</vt:lpstr>
      <vt:lpstr>Artisan12</vt:lpstr>
      <vt:lpstr>Calibri</vt:lpstr>
      <vt:lpstr>Calibri Light</vt:lpstr>
      <vt:lpstr>Giraffe</vt:lpstr>
      <vt:lpstr>Skrawl</vt:lpstr>
      <vt:lpstr>Arial</vt:lpstr>
      <vt:lpstr>Office Theme</vt:lpstr>
      <vt:lpstr>NYS AHPERD ANNUAL CONF @80</vt:lpstr>
      <vt:lpstr>PowerPoint Presentation</vt:lpstr>
      <vt:lpstr>PowerPoint Presentation</vt:lpstr>
      <vt:lpstr>PowerPoint Presentation</vt:lpstr>
      <vt:lpstr>CONSENT</vt:lpstr>
      <vt:lpstr>REJECTION</vt:lpstr>
      <vt:lpstr>PowerPoint Presentation</vt:lpstr>
      <vt:lpstr>PowerPoint Presentation</vt:lpstr>
      <vt:lpstr>PowerPoint Presentation</vt:lpstr>
      <vt:lpstr>REJECTION SKILLS 1</vt:lpstr>
      <vt:lpstr>REJECTION SKILLS 2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 AHPERD ANNUAL CONF @80</dc:title>
  <dc:creator>karen b k chan</dc:creator>
  <cp:lastModifiedBy>karen b k chan</cp:lastModifiedBy>
  <cp:revision>15</cp:revision>
  <cp:lastPrinted>2018-11-20T00:22:44Z</cp:lastPrinted>
  <dcterms:created xsi:type="dcterms:W3CDTF">2018-11-16T04:03:46Z</dcterms:created>
  <dcterms:modified xsi:type="dcterms:W3CDTF">2018-11-20T00:22:54Z</dcterms:modified>
</cp:coreProperties>
</file>